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5" r:id="rId6"/>
    <p:sldId id="264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3"/>
    <p:restoredTop sz="94643"/>
  </p:normalViewPr>
  <p:slideViewPr>
    <p:cSldViewPr snapToGrid="0" snapToObjects="1">
      <p:cViewPr varScale="1">
        <p:scale>
          <a:sx n="111" d="100"/>
          <a:sy n="111" d="100"/>
        </p:scale>
        <p:origin x="4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E3B92-E5B4-1A48-B90D-4C3308212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7FEA02-3132-C745-BB88-79E07AD6C9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DE3CB-EE52-9E4F-A2C6-EADFE0363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47D-BCEC-B647-9311-A85DABCC78C3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6EB2C-5FD3-764B-8D53-835D068DE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8FBAE-08D0-754C-925E-6876C9676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E663-4F11-6F44-A977-DDA1C4291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5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BB39-88E8-7940-9829-1442F367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85E6C-0F8F-7F4B-81CF-23A1AE5BB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078C-D70A-E743-B846-69CB9F55B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47D-BCEC-B647-9311-A85DABCC78C3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A058B-FB96-F741-B11D-E4861F52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C0942-EB0F-E640-85C3-3BE59B90D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E663-4F11-6F44-A977-DDA1C4291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82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98A6E2-C7A8-2D4D-B31C-B2F67FA5E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57B99-73D5-BB48-B595-6FF8EDCB5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DA8A5-6390-CA46-8989-B3D564BAE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47D-BCEC-B647-9311-A85DABCC78C3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78AF0-AB12-4841-AACF-5C5E5BB5E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ABEF4-AB8A-5F4A-ABCB-5087C4DE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E663-4F11-6F44-A977-DDA1C4291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80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D2DBC-FD5A-9A4A-883C-9B11C49F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17912-8EE2-DD42-B37B-459A56F38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66474-E357-514D-A980-D97E849BA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47D-BCEC-B647-9311-A85DABCC78C3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A11CF-BD19-F941-A14B-4AEAF5B15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E3BBB-903E-4E46-B7BF-4AFE9838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E663-4F11-6F44-A977-DDA1C4291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0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0FCE-5D1D-D942-9E54-3B3005CDC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C1668-C361-8C49-B6CF-ABF86B812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81346-A1E0-8141-A518-B1D9A34CE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47D-BCEC-B647-9311-A85DABCC78C3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6BF1F-A1E5-D549-8E5A-C4D865C84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961A8-AE77-184E-839A-0A6CB805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E663-4F11-6F44-A977-DDA1C4291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D3C8C-576E-854D-8F18-8D7FFE390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0BFF9-5DEC-7C42-837B-3AB7F0166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79F09-6B44-5A43-BE65-DCE8AF4CE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C9B90-30EA-5A4B-9C99-E2CBEFF0F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47D-BCEC-B647-9311-A85DABCC78C3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28CE1-2BE8-BB4B-8B91-D0DC7E157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1EC16-421F-2D46-BD88-0E639A7FE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E663-4F11-6F44-A977-DDA1C4291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3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1A58-1F9C-E14E-A118-A3BAA7C8D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4B24E-111C-DF4F-AB07-A8A330CB6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28C4A-DFD6-DB4E-9E08-4E4508563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1101E4-2E38-0747-B561-3C9EE73D9E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6BCF9-5610-1A42-BD46-8466299BF7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9A5C6E-FFBD-6048-BC8F-9EE519B0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47D-BCEC-B647-9311-A85DABCC78C3}" type="datetimeFigureOut">
              <a:rPr lang="en-US" smtClean="0"/>
              <a:t>6/5/18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AB947-0F04-2F47-A664-A3009871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D58748-08F6-9D42-992A-7CC69706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E663-4F11-6F44-A977-DDA1C4291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6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0E9E-2510-F64C-8E0A-7898CC2D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3EB97-8D8A-C049-BA1B-48D6005D5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47D-BCEC-B647-9311-A85DABCC78C3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C21D7-A303-574E-B4F8-F1E45332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DDDC1-5FD8-964D-B5B9-FFB90A793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E663-4F11-6F44-A977-DDA1C4291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5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291BB9-15F7-9A42-B016-FEB77051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47D-BCEC-B647-9311-A85DABCC78C3}" type="datetimeFigureOut">
              <a:rPr lang="en-US" smtClean="0"/>
              <a:t>6/5/18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5D179-60FA-4B4B-BAEA-999CF2EF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B3E5A-DF48-E641-A18C-7E72048F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E663-4F11-6F44-A977-DDA1C4291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5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BACF9-F02F-6D4C-ADC1-E3C4A6653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262C7-6D5E-6E46-A2C5-599914AF3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9004E-022B-6848-A706-8AC6224D6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62836-1997-074A-BFB1-1C18C7BCC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47D-BCEC-B647-9311-A85DABCC78C3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834CC-A147-A24A-B582-34A5E3B77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C9B2E-41F5-3643-9AD7-64587B9D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E663-4F11-6F44-A977-DDA1C4291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82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A4B6D-9ED1-D547-8971-C47EC187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78F6EB-93CE-1544-B110-607197D175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5F5ED-B5AE-7E48-AC0A-24E434D91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3367B-4DE4-AF4B-8163-660A7C790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947D-BCEC-B647-9311-A85DABCC78C3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11488-0553-AB41-BAC2-DF77BA343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5804E-BA8F-E841-A3E6-69C955A87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E663-4F11-6F44-A977-DDA1C4291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86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146FA0-5983-C04A-9956-FE2362B4A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5D8A1-7A84-2942-A53F-17C717B62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DB213-D355-A54E-9FCD-A344FA9F6E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E947D-BCEC-B647-9311-A85DABCC78C3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80E48-A1D3-8141-88D3-B82A9FF80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02829-438E-644E-A441-C21211682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5E663-4F11-6F44-A977-DDA1C4291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02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FCBE-7A79-6F4D-B9FA-8D2276678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294" y="2469900"/>
            <a:ext cx="9144000" cy="850816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Apache Spark With Python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821657-9D5B-7A41-9CD2-CFC58CED5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1692" y="5122559"/>
            <a:ext cx="7928658" cy="589547"/>
          </a:xfrm>
        </p:spPr>
        <p:txBody>
          <a:bodyPr>
            <a:normAutofit fontScale="70000" lnSpcReduction="20000"/>
          </a:bodyPr>
          <a:lstStyle/>
          <a:p>
            <a:r>
              <a:rPr lang="en-US" b="1" i="1" dirty="0"/>
              <a:t>Study Notes prepared by Ram Sundaravel, June 2018</a:t>
            </a:r>
          </a:p>
          <a:p>
            <a:r>
              <a:rPr lang="en-US" b="1" i="1" dirty="0"/>
              <a:t>Contents are referenced from </a:t>
            </a:r>
            <a:r>
              <a:rPr lang="en-US" b="1" i="1" dirty="0" err="1"/>
              <a:t>pluralsight</a:t>
            </a:r>
            <a:r>
              <a:rPr lang="en-US" b="1" i="1" dirty="0"/>
              <a:t> course</a:t>
            </a:r>
          </a:p>
        </p:txBody>
      </p:sp>
    </p:spTree>
    <p:extLst>
      <p:ext uri="{BB962C8B-B14F-4D97-AF65-F5344CB8AC3E}">
        <p14:creationId xmlns:p14="http://schemas.microsoft.com/office/powerpoint/2010/main" val="189767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8A72593-5318-F94F-9DE8-2132313E62ED}"/>
              </a:ext>
            </a:extLst>
          </p:cNvPr>
          <p:cNvSpPr txBox="1">
            <a:spLocks/>
          </p:cNvSpPr>
          <p:nvPr/>
        </p:nvSpPr>
        <p:spPr>
          <a:xfrm>
            <a:off x="211753" y="319795"/>
            <a:ext cx="2106049" cy="3378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What is Spark?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29672D-2C73-7D4E-B76B-BB6696612C73}"/>
              </a:ext>
            </a:extLst>
          </p:cNvPr>
          <p:cNvSpPr/>
          <p:nvPr/>
        </p:nvSpPr>
        <p:spPr>
          <a:xfrm>
            <a:off x="257875" y="645481"/>
            <a:ext cx="71876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cs typeface="Helvetica Neue Light"/>
              </a:rPr>
              <a:t>An engine for data processing and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cs typeface="Helvetica Neue Light"/>
              </a:rPr>
              <a:t>Fast</a:t>
            </a:r>
            <a:r>
              <a:rPr lang="en-US" sz="1600" dirty="0">
                <a:cs typeface="Helvetica Neue Light"/>
              </a:rPr>
              <a:t> and </a:t>
            </a:r>
            <a:r>
              <a:rPr lang="en-US" sz="1600" b="1" dirty="0">
                <a:cs typeface="Helvetica Neue Light"/>
              </a:rPr>
              <a:t>Expressive</a:t>
            </a:r>
            <a:r>
              <a:rPr lang="en-US" sz="1600" dirty="0">
                <a:cs typeface="Helvetica Neue Light"/>
              </a:rPr>
              <a:t> Cluster Computing System Compatible with Apache Hadoop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Helvetica Neue Light"/>
              </a:rPr>
              <a:t>Runs on Distributed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cs typeface="Helvetica Neue Light"/>
              </a:rPr>
              <a:t>Upto</a:t>
            </a:r>
            <a:r>
              <a:rPr lang="en-US" sz="1600" dirty="0">
                <a:cs typeface="Helvetica Neue Light"/>
              </a:rPr>
              <a:t> to 100 x in memory and 10x faster on disk, 2 – 5 x less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Helvetica Neue Light"/>
              </a:rPr>
              <a:t>In Memory storage, Rich in APIs in Java, Scala, Python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13CB757-1F59-0C42-A908-C076A169BBD0}"/>
              </a:ext>
            </a:extLst>
          </p:cNvPr>
          <p:cNvSpPr txBox="1">
            <a:spLocks/>
          </p:cNvSpPr>
          <p:nvPr/>
        </p:nvSpPr>
        <p:spPr>
          <a:xfrm>
            <a:off x="7628021" y="535726"/>
            <a:ext cx="2695074" cy="3378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Spark Components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4B0BDC-5624-CC4D-BF11-A682F5F5506F}"/>
              </a:ext>
            </a:extLst>
          </p:cNvPr>
          <p:cNvSpPr/>
          <p:nvPr/>
        </p:nvSpPr>
        <p:spPr>
          <a:xfrm>
            <a:off x="7628021" y="852772"/>
            <a:ext cx="33616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cs typeface="Helvetica Neue Light"/>
              </a:rPr>
              <a:t>Spark is just a </a:t>
            </a:r>
            <a:r>
              <a:rPr lang="en-US" sz="1600" b="1" dirty="0">
                <a:cs typeface="Helvetica Neue Light"/>
              </a:rPr>
              <a:t>computing engine.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cs typeface="Helvetica Neue Ligh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D5C75A0-DAF7-4040-A47E-212064074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836" y="2773001"/>
            <a:ext cx="4247147" cy="2529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A78035-5B5A-AA48-BAB8-ECF422A3D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71" y="1247842"/>
            <a:ext cx="3144254" cy="152515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0F51D44-D015-4449-924F-16B3D3A491DA}"/>
              </a:ext>
            </a:extLst>
          </p:cNvPr>
          <p:cNvSpPr/>
          <p:nvPr/>
        </p:nvSpPr>
        <p:spPr>
          <a:xfrm>
            <a:off x="247848" y="5560579"/>
            <a:ext cx="92831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cs typeface="Helvetica Neue Light"/>
              </a:rPr>
              <a:t>Spark Components Explained</a:t>
            </a:r>
          </a:p>
          <a:p>
            <a:pPr marL="342900" indent="-342900">
              <a:buAutoNum type="arabicPeriod"/>
            </a:pPr>
            <a:r>
              <a:rPr lang="en-US" sz="1600" dirty="0">
                <a:cs typeface="Helvetica Neue Light"/>
              </a:rPr>
              <a:t>Spark Core -  Computing engine, basic functionality of Spark Core is </a:t>
            </a:r>
            <a:r>
              <a:rPr lang="en-US" sz="1600" b="1" dirty="0">
                <a:cs typeface="Helvetica Neue Light"/>
              </a:rPr>
              <a:t>RDD(Resilient Distributed Dataset)</a:t>
            </a:r>
          </a:p>
          <a:p>
            <a:pPr marL="342900" indent="-342900">
              <a:buAutoNum type="arabicPeriod"/>
            </a:pPr>
            <a:r>
              <a:rPr lang="en-US" sz="1600" b="1" dirty="0">
                <a:cs typeface="Helvetica Neue Light"/>
              </a:rPr>
              <a:t>Storage</a:t>
            </a:r>
            <a:r>
              <a:rPr lang="en-US" sz="1600" dirty="0">
                <a:cs typeface="Helvetica Neue Light"/>
              </a:rPr>
              <a:t> – Storage system that stores data to be processed (Local file systems or HDFS)</a:t>
            </a:r>
          </a:p>
          <a:p>
            <a:pPr marL="342900" indent="-342900">
              <a:buAutoNum type="arabicPeriod"/>
            </a:pPr>
            <a:r>
              <a:rPr lang="en-US" sz="1600" b="1" dirty="0">
                <a:cs typeface="Helvetica Neue Light"/>
              </a:rPr>
              <a:t>Cluster Manager </a:t>
            </a:r>
            <a:r>
              <a:rPr lang="en-US" sz="1600" dirty="0">
                <a:cs typeface="Helvetica Neue Light"/>
              </a:rPr>
              <a:t>– Help Spark run tasks across a cluster of machines ( Built In cluster Manager or YARN)</a:t>
            </a:r>
            <a:r>
              <a:rPr lang="en-US" sz="1600" b="1" dirty="0">
                <a:cs typeface="Helvetica Neue Light"/>
              </a:rPr>
              <a:t> 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A22C5D2-0BC7-4944-9D55-47294C732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75" y="2203543"/>
            <a:ext cx="6515904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02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4BA06C-0F99-414E-A2F9-77B4216EE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136" y="1900990"/>
            <a:ext cx="5498432" cy="431933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EBA30B2-5E0B-9E40-976B-BD52CF57375D}"/>
              </a:ext>
            </a:extLst>
          </p:cNvPr>
          <p:cNvSpPr txBox="1">
            <a:spLocks/>
          </p:cNvSpPr>
          <p:nvPr/>
        </p:nvSpPr>
        <p:spPr>
          <a:xfrm>
            <a:off x="5782374" y="1563188"/>
            <a:ext cx="2106049" cy="3378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Spark Context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1903377-8006-714D-82E5-58B60706F3FD}"/>
              </a:ext>
            </a:extLst>
          </p:cNvPr>
          <p:cNvSpPr txBox="1">
            <a:spLocks/>
          </p:cNvSpPr>
          <p:nvPr/>
        </p:nvSpPr>
        <p:spPr>
          <a:xfrm>
            <a:off x="-257807" y="951230"/>
            <a:ext cx="1550330" cy="3378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Ambari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FD936-C56C-ED43-B415-F4209E91FD78}"/>
              </a:ext>
            </a:extLst>
          </p:cNvPr>
          <p:cNvSpPr txBox="1"/>
          <p:nvPr/>
        </p:nvSpPr>
        <p:spPr>
          <a:xfrm>
            <a:off x="890337" y="1395663"/>
            <a:ext cx="339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Web Management Console to monitor cluster resources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AB20AB-3037-394B-84C6-6BBFF5069CEB}"/>
              </a:ext>
            </a:extLst>
          </p:cNvPr>
          <p:cNvSpPr/>
          <p:nvPr/>
        </p:nvSpPr>
        <p:spPr>
          <a:xfrm>
            <a:off x="270166" y="2824229"/>
            <a:ext cx="31227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pyspark</a:t>
            </a:r>
            <a:r>
              <a:rPr lang="en-US" dirty="0"/>
              <a:t> --master yarn \ 	</a:t>
            </a:r>
          </a:p>
          <a:p>
            <a:r>
              <a:rPr lang="en-US" dirty="0"/>
              <a:t>--</a:t>
            </a:r>
            <a:r>
              <a:rPr lang="en-US" dirty="0" err="1"/>
              <a:t>num</a:t>
            </a:r>
            <a:r>
              <a:rPr lang="en-US" dirty="0"/>
              <a:t>-executors 4 \  	</a:t>
            </a:r>
          </a:p>
          <a:p>
            <a:r>
              <a:rPr lang="en-US" dirty="0"/>
              <a:t>--executor-memory 2G \    </a:t>
            </a:r>
          </a:p>
          <a:p>
            <a:r>
              <a:rPr lang="en-US" dirty="0"/>
              <a:t>--executor-cores 2 \    </a:t>
            </a:r>
          </a:p>
          <a:p>
            <a:r>
              <a:rPr lang="en-US" dirty="0"/>
              <a:t>--</a:t>
            </a:r>
            <a:r>
              <a:rPr lang="en-US" dirty="0" err="1"/>
              <a:t>conf</a:t>
            </a:r>
            <a:r>
              <a:rPr lang="en-US" dirty="0"/>
              <a:t> </a:t>
            </a:r>
            <a:r>
              <a:rPr lang="en-US" dirty="0" err="1"/>
              <a:t>spark.ui.port</a:t>
            </a:r>
            <a:r>
              <a:rPr lang="en-US" dirty="0"/>
              <a:t>=34568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8587B8A-94E0-BC49-B440-705D44313397}"/>
              </a:ext>
            </a:extLst>
          </p:cNvPr>
          <p:cNvSpPr txBox="1">
            <a:spLocks/>
          </p:cNvSpPr>
          <p:nvPr/>
        </p:nvSpPr>
        <p:spPr>
          <a:xfrm>
            <a:off x="-83894" y="2486427"/>
            <a:ext cx="5714673" cy="3378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Pyspark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 interactive shell and memory management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1EA9DB3-E43C-9748-A2F9-5643424B805B}"/>
              </a:ext>
            </a:extLst>
          </p:cNvPr>
          <p:cNvSpPr txBox="1">
            <a:spLocks/>
          </p:cNvSpPr>
          <p:nvPr/>
        </p:nvSpPr>
        <p:spPr>
          <a:xfrm>
            <a:off x="61193" y="4984984"/>
            <a:ext cx="5714673" cy="12353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Then open tracking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url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 and verify environment setup</a:t>
            </a:r>
          </a:p>
          <a:p>
            <a:pPr algn="l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Verify the number of executors</a:t>
            </a:r>
          </a:p>
          <a:p>
            <a:pPr algn="l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Driver and workers differentiation</a:t>
            </a:r>
          </a:p>
          <a:p>
            <a:pPr algn="l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Memory management </a:t>
            </a:r>
          </a:p>
        </p:txBody>
      </p:sp>
    </p:spTree>
    <p:extLst>
      <p:ext uri="{BB962C8B-B14F-4D97-AF65-F5344CB8AC3E}">
        <p14:creationId xmlns:p14="http://schemas.microsoft.com/office/powerpoint/2010/main" val="3861658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1903377-8006-714D-82E5-58B60706F3FD}"/>
              </a:ext>
            </a:extLst>
          </p:cNvPr>
          <p:cNvSpPr txBox="1">
            <a:spLocks/>
          </p:cNvSpPr>
          <p:nvPr/>
        </p:nvSpPr>
        <p:spPr>
          <a:xfrm>
            <a:off x="61193" y="304649"/>
            <a:ext cx="1292523" cy="3378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RDD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FD936-C56C-ED43-B415-F4209E91FD78}"/>
              </a:ext>
            </a:extLst>
          </p:cNvPr>
          <p:cNvSpPr txBox="1"/>
          <p:nvPr/>
        </p:nvSpPr>
        <p:spPr>
          <a:xfrm>
            <a:off x="5254907" y="865156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Partitions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Read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Lineage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5A683-277B-C346-B0FD-BC752EC7F550}"/>
              </a:ext>
            </a:extLst>
          </p:cNvPr>
          <p:cNvSpPr txBox="1"/>
          <p:nvPr/>
        </p:nvSpPr>
        <p:spPr>
          <a:xfrm>
            <a:off x="557514" y="674230"/>
            <a:ext cx="3901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Resilient Distributed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Important abstraction in spark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memory collection of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 and play with billions of rows</a:t>
            </a:r>
          </a:p>
          <a:p>
            <a:r>
              <a:rPr lang="en-US" b="1" dirty="0"/>
              <a:t>Data from source gets load into in memory and corresponding object name is RDD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85DD9B2-6FA1-BB42-8224-458B7FAB094A}"/>
              </a:ext>
            </a:extLst>
          </p:cNvPr>
          <p:cNvSpPr txBox="1">
            <a:spLocks/>
          </p:cNvSpPr>
          <p:nvPr/>
        </p:nvSpPr>
        <p:spPr>
          <a:xfrm>
            <a:off x="4608644" y="305155"/>
            <a:ext cx="2891751" cy="3378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Properties of RDD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6C26CF5-761C-6440-845D-5588DE9D81C0}"/>
              </a:ext>
            </a:extLst>
          </p:cNvPr>
          <p:cNvSpPr txBox="1">
            <a:spLocks/>
          </p:cNvSpPr>
          <p:nvPr/>
        </p:nvSpPr>
        <p:spPr>
          <a:xfrm>
            <a:off x="8511241" y="304649"/>
            <a:ext cx="2891751" cy="3378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RDD Looks like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CE1980-4F4D-B54D-90D2-4BE595544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899" y="794941"/>
            <a:ext cx="3713554" cy="19870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224D62-6F94-294E-A107-3959E93F0165}"/>
              </a:ext>
            </a:extLst>
          </p:cNvPr>
          <p:cNvSpPr txBox="1"/>
          <p:nvPr/>
        </p:nvSpPr>
        <p:spPr>
          <a:xfrm>
            <a:off x="243067" y="3361573"/>
            <a:ext cx="38196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Divided into partitions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Distributed to multiple machine called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node can process data individually for parallel processing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98381-28ED-D543-8903-61588348D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15" y="3623559"/>
            <a:ext cx="4089933" cy="2618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8A86F9-CC1D-FD44-B720-EF53687D2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148" y="3623558"/>
            <a:ext cx="1493531" cy="261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75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46DC90-898F-D94A-9DBA-A3D666E6CEC1}"/>
              </a:ext>
            </a:extLst>
          </p:cNvPr>
          <p:cNvSpPr txBox="1"/>
          <p:nvPr/>
        </p:nvSpPr>
        <p:spPr>
          <a:xfrm>
            <a:off x="347239" y="548925"/>
            <a:ext cx="38196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Read Only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Immutable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Two types of Operations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Transformations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Actions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666E55-88C0-B74F-B0FC-2EC37E50C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873" y="548925"/>
            <a:ext cx="4815069" cy="1754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10829F-54B8-4B43-BFBE-1669ED1D6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13" y="2843660"/>
            <a:ext cx="3713554" cy="1987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199543-1E90-1843-8693-DFBF0F71C313}"/>
              </a:ext>
            </a:extLst>
          </p:cNvPr>
          <p:cNvSpPr txBox="1"/>
          <p:nvPr/>
        </p:nvSpPr>
        <p:spPr>
          <a:xfrm>
            <a:off x="462987" y="5011838"/>
            <a:ext cx="309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 loaded in RDD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8816E-DC38-AA4D-9330-FE53404659CA}"/>
              </a:ext>
            </a:extLst>
          </p:cNvPr>
          <p:cNvSpPr txBox="1"/>
          <p:nvPr/>
        </p:nvSpPr>
        <p:spPr>
          <a:xfrm>
            <a:off x="4479402" y="2843660"/>
            <a:ext cx="33566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Transformations: (Change of Actions)</a:t>
            </a:r>
          </a:p>
          <a:p>
            <a:r>
              <a:rPr lang="en-US" dirty="0"/>
              <a:t>Trnsfm1 : Load data from csv </a:t>
            </a:r>
          </a:p>
          <a:p>
            <a:endParaRPr lang="en-US" dirty="0"/>
          </a:p>
          <a:p>
            <a:r>
              <a:rPr lang="en-US" dirty="0"/>
              <a:t>Trnsfm2 : Pick only the third column</a:t>
            </a:r>
          </a:p>
          <a:p>
            <a:endParaRPr lang="en-US" dirty="0"/>
          </a:p>
          <a:p>
            <a:r>
              <a:rPr lang="en-US" dirty="0"/>
              <a:t>Trnsfm3 : Sort the Values</a:t>
            </a:r>
          </a:p>
          <a:p>
            <a:endParaRPr lang="en-US" dirty="0"/>
          </a:p>
          <a:p>
            <a:r>
              <a:rPr lang="en-US" b="1" dirty="0"/>
              <a:t>Wait Until a result is requested before executing any of these transformations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843EB4-F30D-424F-9873-388CD6C9315E}"/>
              </a:ext>
            </a:extLst>
          </p:cNvPr>
          <p:cNvSpPr txBox="1"/>
          <p:nvPr/>
        </p:nvSpPr>
        <p:spPr>
          <a:xfrm>
            <a:off x="8231529" y="2843660"/>
            <a:ext cx="33566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Actions : Requesting result</a:t>
            </a:r>
          </a:p>
          <a:p>
            <a:pPr marL="342900" indent="-342900">
              <a:buAutoNum type="arabicPeriod"/>
            </a:pPr>
            <a:r>
              <a:rPr lang="en-US" dirty="0"/>
              <a:t>First 10 rows</a:t>
            </a:r>
          </a:p>
          <a:p>
            <a:pPr marL="342900" indent="-342900">
              <a:buAutoNum type="arabicPeriod"/>
            </a:pPr>
            <a:r>
              <a:rPr lang="en-US" dirty="0"/>
              <a:t>A Count</a:t>
            </a:r>
          </a:p>
          <a:p>
            <a:pPr marL="342900" indent="-342900">
              <a:buAutoNum type="arabicPeriod"/>
            </a:pPr>
            <a:r>
              <a:rPr lang="en-US" dirty="0"/>
              <a:t>A sum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Data is processed only when the user requests a result</a:t>
            </a:r>
          </a:p>
          <a:p>
            <a:endParaRPr lang="en-US" dirty="0"/>
          </a:p>
          <a:p>
            <a:r>
              <a:rPr lang="en-US" dirty="0"/>
              <a:t>Chain of transformations defined earlier</a:t>
            </a:r>
          </a:p>
          <a:p>
            <a:endParaRPr lang="en-US" dirty="0"/>
          </a:p>
          <a:p>
            <a:r>
              <a:rPr lang="en-US" dirty="0"/>
              <a:t>This can be explained further in Lineage</a:t>
            </a:r>
          </a:p>
        </p:txBody>
      </p:sp>
    </p:spTree>
    <p:extLst>
      <p:ext uri="{BB962C8B-B14F-4D97-AF65-F5344CB8AC3E}">
        <p14:creationId xmlns:p14="http://schemas.microsoft.com/office/powerpoint/2010/main" val="249512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895935-78CB-FE4C-9A43-91286C00CBF2}"/>
              </a:ext>
            </a:extLst>
          </p:cNvPr>
          <p:cNvSpPr txBox="1"/>
          <p:nvPr/>
        </p:nvSpPr>
        <p:spPr>
          <a:xfrm>
            <a:off x="486135" y="537351"/>
            <a:ext cx="38196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Lineage</a:t>
            </a:r>
          </a:p>
          <a:p>
            <a:r>
              <a:rPr lang="en-US" dirty="0"/>
              <a:t>RDD holds only metadata</a:t>
            </a:r>
          </a:p>
          <a:p>
            <a:pPr marL="342900" indent="-342900">
              <a:buAutoNum type="arabicPeriod"/>
            </a:pPr>
            <a:r>
              <a:rPr lang="en-US" dirty="0"/>
              <a:t>It’s Parent RDD</a:t>
            </a:r>
          </a:p>
          <a:p>
            <a:pPr marL="342900" indent="-342900">
              <a:buAutoNum type="arabicPeriod"/>
            </a:pPr>
            <a:r>
              <a:rPr lang="en-US" dirty="0"/>
              <a:t>Metadata</a:t>
            </a:r>
          </a:p>
          <a:p>
            <a:endParaRPr lang="en-US" dirty="0"/>
          </a:p>
          <a:p>
            <a:r>
              <a:rPr lang="en-US" dirty="0"/>
              <a:t>Every RDD knows where it came from</a:t>
            </a:r>
          </a:p>
          <a:p>
            <a:endParaRPr lang="en-US" dirty="0"/>
          </a:p>
          <a:p>
            <a:r>
              <a:rPr lang="en-US" dirty="0"/>
              <a:t>Lineage can be tracked back all the way to the source</a:t>
            </a:r>
          </a:p>
          <a:p>
            <a:endParaRPr lang="en-US" dirty="0"/>
          </a:p>
          <a:p>
            <a:r>
              <a:rPr lang="en-US" dirty="0"/>
              <a:t>When an action is requested on an RDD, all its parent RDDs are materialized.</a:t>
            </a:r>
          </a:p>
          <a:p>
            <a:r>
              <a:rPr lang="en-US" dirty="0"/>
              <a:t>Also called as </a:t>
            </a:r>
            <a:r>
              <a:rPr lang="en-US" b="1" dirty="0"/>
              <a:t>LAZY EVALUATION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DE33E-6FD0-684D-A1B8-878B1ECB7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666" y="457927"/>
            <a:ext cx="4194054" cy="4102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4CD75D-34BC-6543-BE22-E6CDB0866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192" y="5243492"/>
            <a:ext cx="5613722" cy="8679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10AC2A-7EB9-5946-AAB8-351BCE1CC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35" y="5243493"/>
            <a:ext cx="4791922" cy="98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91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7704-26CB-134D-AEB1-9F0D1BDD4730}"/>
              </a:ext>
            </a:extLst>
          </p:cNvPr>
          <p:cNvSpPr txBox="1">
            <a:spLocks/>
          </p:cNvSpPr>
          <p:nvPr/>
        </p:nvSpPr>
        <p:spPr>
          <a:xfrm>
            <a:off x="5223502" y="3013125"/>
            <a:ext cx="1292523" cy="3378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78205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381</Words>
  <Application>Microsoft Macintosh PowerPoint</Application>
  <PresentationFormat>Widescreen</PresentationFormat>
  <Paragraphs>79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 Neue Light</vt:lpstr>
      <vt:lpstr>Office Theme</vt:lpstr>
      <vt:lpstr>Apache Spark With Python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Spark With Python</dc:title>
  <dc:creator>Ram kumar Sundaravel</dc:creator>
  <cp:lastModifiedBy>Ram kumar Sundaravel</cp:lastModifiedBy>
  <cp:revision>22</cp:revision>
  <dcterms:created xsi:type="dcterms:W3CDTF">2018-06-04T23:58:56Z</dcterms:created>
  <dcterms:modified xsi:type="dcterms:W3CDTF">2018-06-05T16:56:47Z</dcterms:modified>
</cp:coreProperties>
</file>